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5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12192000" cy="6858000"/>
  <p:embeddedFontLst>
    <p:embeddedFont>
      <p:font typeface="Aharoni" panose="02010803020104030203" pitchFamily="2" charset="-79"/>
      <p:bold r:id="rId16"/>
    </p:embeddedFont>
    <p:embeddedFont>
      <p:font typeface="Algerian" panose="04020705040A02060702" pitchFamily="82" charset="0"/>
      <p:regular r:id="rId17"/>
    </p:embeddedFont>
    <p:embeddedFont>
      <p:font typeface="Batang" panose="02030600000101010101" pitchFamily="18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sto MT" panose="02040603050505030304" pitchFamily="18" charset="0"/>
      <p:regular r:id="rId23"/>
      <p:bold r:id="rId24"/>
      <p:italic r:id="rId25"/>
      <p:boldItalic r:id="rId26"/>
    </p:embeddedFont>
    <p:embeddedFont>
      <p:font typeface="SWMLFN+BellMT" panose="020B0604020202020204"/>
      <p:regular r:id="rId27"/>
    </p:embeddedFont>
    <p:embeddedFont>
      <p:font typeface="TNAKOW+BellMTBold" panose="020B0604020202020204"/>
      <p:regular r:id="rId28"/>
    </p:embeddedFont>
    <p:embeddedFont>
      <p:font typeface="Wingdings 2" panose="050201020105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192" y="5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93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03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777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087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487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10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69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092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776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3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113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434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094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70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9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41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28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800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52637" y="1957944"/>
            <a:ext cx="8079749" cy="1975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76487" marR="0">
              <a:lnSpc>
                <a:spcPts val="7337"/>
              </a:lnSpc>
              <a:spcBef>
                <a:spcPts val="0"/>
              </a:spcBef>
              <a:spcAft>
                <a:spcPts val="0"/>
              </a:spcAft>
            </a:pPr>
            <a:r>
              <a:rPr sz="6600" dirty="0">
                <a:solidFill>
                  <a:srgbClr val="FFFFFF"/>
                </a:solidFill>
                <a:latin typeface="Algerian"/>
                <a:cs typeface="Algerian"/>
              </a:rPr>
              <a:t>CREATE</a:t>
            </a:r>
          </a:p>
          <a:p>
            <a:pPr marL="0" marR="0">
              <a:lnSpc>
                <a:spcPts val="7337"/>
              </a:lnSpc>
              <a:spcBef>
                <a:spcPts val="632"/>
              </a:spcBef>
              <a:spcAft>
                <a:spcPts val="0"/>
              </a:spcAft>
            </a:pPr>
            <a:r>
              <a:rPr sz="6600" dirty="0">
                <a:solidFill>
                  <a:srgbClr val="FFFFFF"/>
                </a:solidFill>
                <a:latin typeface="Algerian"/>
                <a:cs typeface="Algerian"/>
              </a:rPr>
              <a:t>CHATBOT IN 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74874" y="4981970"/>
            <a:ext cx="1817787" cy="1069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77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PRESENTED BY:</a:t>
            </a:r>
          </a:p>
          <a:p>
            <a:pPr marL="0" marR="0">
              <a:lnSpc>
                <a:spcPts val="1800"/>
              </a:lnSpc>
              <a:spcBef>
                <a:spcPts val="1360"/>
              </a:spcBef>
              <a:spcAft>
                <a:spcPts val="0"/>
              </a:spcAft>
            </a:pPr>
            <a:r>
              <a:rPr lang="en-GB">
                <a:solidFill>
                  <a:srgbClr val="FFFFFF"/>
                </a:solidFill>
                <a:latin typeface="Calibri"/>
                <a:cs typeface="Calibri"/>
              </a:rPr>
              <a:t>    D</a:t>
            </a:r>
            <a:r>
              <a:rPr lang="en-GB" dirty="0">
                <a:solidFill>
                  <a:srgbClr val="FFFFFF"/>
                </a:solidFill>
                <a:latin typeface="Calibri"/>
                <a:cs typeface="Calibri"/>
              </a:rPr>
              <a:t>.BALASANKAR</a:t>
            </a:r>
            <a:endParaRPr sz="180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248592" marR="0">
              <a:lnSpc>
                <a:spcPts val="1800"/>
              </a:lnSpc>
              <a:spcBef>
                <a:spcPts val="131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9124211040</a:t>
            </a:r>
            <a:r>
              <a:rPr lang="en-GB" sz="1800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1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2958" y="536915"/>
            <a:ext cx="4631406" cy="546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0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Algerian"/>
                <a:cs typeface="Algerian"/>
              </a:rPr>
              <a:t>enseMBle MeThods: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6907" y="1516646"/>
            <a:ext cx="10615993" cy="62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Ensemble methods involve combining multiple models to improve the accuracy and robustness of the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prediction system. This can be achieved through techniques such as bagging, boosting, and stacking.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6907" y="2254923"/>
            <a:ext cx="1139254" cy="320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b="1" u="sng" dirty="0">
                <a:solidFill>
                  <a:srgbClr val="FFFFFF"/>
                </a:solidFill>
                <a:latin typeface="TNAKOW+BellMTBold"/>
                <a:cs typeface="TNAKOW+BellMTBold"/>
              </a:rPr>
              <a:t>Bagging: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6907" y="2685046"/>
            <a:ext cx="10802239" cy="62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Bagging involves creating multiple models using different subsets of the training data and aggregating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their predictions. This can reduce overfitting and improve the accuracy and stability of the model.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6907" y="3423323"/>
            <a:ext cx="1210567" cy="320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b="1" u="sng" dirty="0">
                <a:solidFill>
                  <a:srgbClr val="FFFFFF"/>
                </a:solidFill>
                <a:latin typeface="TNAKOW+BellMTBold"/>
                <a:cs typeface="TNAKOW+BellMTBold"/>
              </a:rPr>
              <a:t>Boosting: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6907" y="3853446"/>
            <a:ext cx="11299254" cy="930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Boosting involves creating a series of models that are trained sequentially, with each subsequent model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focusing on the samples that were misclassified by the previous model. This can improve the accuracy of the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model by focusing on the difficult samples.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6907" y="4896523"/>
            <a:ext cx="1186879" cy="320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b="1" u="sng" dirty="0">
                <a:solidFill>
                  <a:srgbClr val="FFFFFF"/>
                </a:solidFill>
                <a:latin typeface="TNAKOW+BellMTBold"/>
                <a:cs typeface="TNAKOW+BellMTBold"/>
              </a:rPr>
              <a:t>Stacking: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6907" y="5326646"/>
            <a:ext cx="11329413" cy="930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Stacking involves combining the predictions of multiple models using a meta-model. The meta-model learns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from the predictions of the base models and can improve the accuracy and robustness of the prediction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system.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179" y="469556"/>
            <a:ext cx="7298253" cy="546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0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Algerian"/>
                <a:cs typeface="Algerian"/>
              </a:rPr>
              <a:t>deeP learninG archiTecTures: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0372" y="1476204"/>
            <a:ext cx="5100223" cy="313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Convolutional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Neural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Networks</a:t>
            </a:r>
            <a:r>
              <a:rPr sz="2200" spc="32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(CNNs):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0372" y="1936639"/>
            <a:ext cx="10856284" cy="684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CNNs are widely used in image and video recognition tasks. They consist of multiple layers of</a:t>
            </a:r>
          </a:p>
          <a:p>
            <a:pPr marL="0" marR="0">
              <a:lnSpc>
                <a:spcPts val="2445"/>
              </a:lnSpc>
              <a:spcBef>
                <a:spcPts val="244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convolutional and pooling operations that extract features from the input data.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0372" y="2736044"/>
            <a:ext cx="4611553" cy="313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Recurrent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Neural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Networks</a:t>
            </a:r>
            <a:r>
              <a:rPr sz="2200" spc="32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(RNNs):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0372" y="3196480"/>
            <a:ext cx="11019595" cy="684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RNNs are commonly used in natural language processing tasks. They have a feedback loop that</a:t>
            </a:r>
          </a:p>
          <a:p>
            <a:pPr marL="0" marR="0">
              <a:lnSpc>
                <a:spcPts val="2445"/>
              </a:lnSpc>
              <a:spcBef>
                <a:spcPts val="244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allows them to process sequences of data, such as sentences or speech.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0372" y="3995884"/>
            <a:ext cx="5327655" cy="313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Generative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Adversarial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Networks</a:t>
            </a:r>
            <a:r>
              <a:rPr sz="2200" spc="32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(GANs):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0372" y="4456320"/>
            <a:ext cx="10665524" cy="1019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GANs are used for generating new data that is similar to the training data. They consist of a</a:t>
            </a:r>
          </a:p>
          <a:p>
            <a:pPr marL="0" marR="0">
              <a:lnSpc>
                <a:spcPts val="2445"/>
              </a:lnSpc>
              <a:spcBef>
                <a:spcPts val="244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generator network that creates new samples and a discriminator network that evaluates the</a:t>
            </a:r>
          </a:p>
          <a:p>
            <a:pPr marL="0" marR="0">
              <a:lnSpc>
                <a:spcPts val="2445"/>
              </a:lnSpc>
              <a:spcBef>
                <a:spcPts val="194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quality of the generated samples.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5238" y="407113"/>
            <a:ext cx="7852297" cy="489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FFFFFF"/>
                </a:solidFill>
                <a:latin typeface="Algerian"/>
                <a:cs typeface="Algerian"/>
              </a:rPr>
              <a:t>saMPle PyThon ProGraM oF chaTBoT: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5906" y="377275"/>
            <a:ext cx="1914450" cy="546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0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Algerian"/>
                <a:cs typeface="Algerian"/>
              </a:rPr>
              <a:t>ouTPuT: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07002" y="1861464"/>
            <a:ext cx="3011636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47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FFFFFF"/>
                </a:solidFill>
                <a:latin typeface="Algerian"/>
                <a:cs typeface="Algerian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3777" y="2586826"/>
            <a:ext cx="11413538" cy="256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13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In this phase, we explored innovative techniques such as ensemble methods,</a:t>
            </a:r>
          </a:p>
          <a:p>
            <a:pPr marL="0" marR="0">
              <a:lnSpc>
                <a:spcPts val="3113"/>
              </a:lnSpc>
              <a:spcBef>
                <a:spcPts val="296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deep learning architectures, and pre-trained language models to improve the</a:t>
            </a:r>
          </a:p>
          <a:p>
            <a:pPr marL="0" marR="0">
              <a:lnSpc>
                <a:spcPts val="3113"/>
              </a:lnSpc>
              <a:spcBef>
                <a:spcPts val="246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prediction system's accuracy and robustness. We also put our design into</a:t>
            </a:r>
          </a:p>
          <a:p>
            <a:pPr marL="0" marR="0">
              <a:lnSpc>
                <a:spcPts val="3113"/>
              </a:lnSpc>
              <a:spcBef>
                <a:spcPts val="296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innovation by following a structured approach of problem statement, research</a:t>
            </a:r>
          </a:p>
          <a:p>
            <a:pPr marL="0" marR="0">
              <a:lnSpc>
                <a:spcPts val="3113"/>
              </a:lnSpc>
              <a:spcBef>
                <a:spcPts val="296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and analysis, design and development, implementation and testing,</a:t>
            </a:r>
          </a:p>
          <a:p>
            <a:pPr marL="0" marR="0">
              <a:lnSpc>
                <a:spcPts val="3113"/>
              </a:lnSpc>
              <a:spcBef>
                <a:spcPts val="246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documentation, and assessment.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05931" y="3106184"/>
            <a:ext cx="6327535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36"/>
              </a:lnSpc>
              <a:spcBef>
                <a:spcPts val="0"/>
              </a:spcBef>
              <a:spcAft>
                <a:spcPts val="0"/>
              </a:spcAft>
            </a:pPr>
            <a:r>
              <a:rPr sz="4800" b="1" dirty="0">
                <a:solidFill>
                  <a:srgbClr val="FFFFFF"/>
                </a:solidFill>
                <a:latin typeface="Algerian"/>
                <a:cs typeface="Algerian"/>
              </a:rPr>
              <a:t>Phase2 :</a:t>
            </a:r>
            <a:r>
              <a:rPr sz="4800" b="1" spc="12" dirty="0">
                <a:solidFill>
                  <a:srgbClr val="FFFFFF"/>
                </a:solidFill>
                <a:latin typeface="Algerian"/>
                <a:cs typeface="Algerian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lgerian"/>
                <a:cs typeface="Algerian"/>
              </a:rPr>
              <a:t>innoVaTion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6713" y="518896"/>
            <a:ext cx="7485705" cy="546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0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Algerian"/>
                <a:cs typeface="Algerian"/>
              </a:rPr>
              <a:t>PuTTinG desiGn inTo innoVaTion: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4981" y="1965967"/>
            <a:ext cx="5157465" cy="261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0"/>
              </a:lnSpc>
              <a:spcBef>
                <a:spcPts val="5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1.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Problem Statement</a:t>
            </a:r>
          </a:p>
          <a:p>
            <a:pPr marL="0" marR="0">
              <a:lnSpc>
                <a:spcPts val="2850"/>
              </a:lnSpc>
              <a:spcBef>
                <a:spcPts val="151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2.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Research and Analysis</a:t>
            </a:r>
          </a:p>
          <a:p>
            <a:pPr marL="0" marR="0">
              <a:lnSpc>
                <a:spcPts val="2850"/>
              </a:lnSpc>
              <a:spcBef>
                <a:spcPts val="156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3.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Design and Development</a:t>
            </a:r>
          </a:p>
          <a:p>
            <a:pPr marL="0" marR="0">
              <a:lnSpc>
                <a:spcPts val="2850"/>
              </a:lnSpc>
              <a:spcBef>
                <a:spcPts val="151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4.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Implementation and Testing</a:t>
            </a:r>
          </a:p>
          <a:p>
            <a:pPr marL="0" marR="0">
              <a:lnSpc>
                <a:spcPts val="2850"/>
              </a:lnSpc>
              <a:spcBef>
                <a:spcPts val="156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5.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Documentation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44981" y="4734567"/>
            <a:ext cx="2431751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0"/>
              </a:lnSpc>
              <a:spcBef>
                <a:spcPts val="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6.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Assessment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4043" y="598058"/>
            <a:ext cx="3628944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ProBleM sTaTeMenT: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4261" y="1953285"/>
            <a:ext cx="5450375" cy="303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In this phase, we will explore innovative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techniques such as ensemble methods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deep learning architectures to improve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prediction system's accuracy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robustness. We will also consider using pre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-trained language models like GPT-3 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enhance the quality of responses. Finally,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we will put our design into innovation 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solve the problem, and document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complete steps taken for assessment.</a:t>
            </a: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E3BEAB95-BFE8-69BF-4275-337D3A390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922421"/>
            <a:ext cx="4594860" cy="4594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3913" y="338481"/>
            <a:ext cx="4270192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research and analysis: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0776" y="1159740"/>
            <a:ext cx="3978953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The first step in the design and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0776" y="1464540"/>
            <a:ext cx="4288537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development phase is to conduct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thorough research and analysis 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determine the feasibility and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0776" y="2378940"/>
            <a:ext cx="378032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effectiveness of the proposed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0776" y="2683740"/>
            <a:ext cx="5127541" cy="303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innovations. We will review existing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literature and case studies on ensemble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methods, deep learning architectures,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and pre-trained language models 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understand their potential benefits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limitations for our prediction system. We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will also analyze the data sets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identify any potential biases or gaps in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the data that could impact the accuracy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and robustness of the system.</a:t>
            </a:r>
          </a:p>
        </p:txBody>
      </p:sp>
      <p:pic>
        <p:nvPicPr>
          <p:cNvPr id="2" name="Content Placeholder 14">
            <a:extLst>
              <a:ext uri="{FF2B5EF4-FFF2-40B4-BE49-F238E27FC236}">
                <a16:creationId xmlns:a16="http://schemas.microsoft.com/office/drawing/2014/main" id="{FD2D59EC-7F61-9B1F-2F82-6ED75E290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77" y="757180"/>
            <a:ext cx="4480567" cy="4480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8803" y="506802"/>
            <a:ext cx="4395008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desiGn and deVeloPMenT: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8803" y="1796206"/>
            <a:ext cx="5385051" cy="334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Based on the research and analysis, we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will design and develop a new prediction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system that incorporates the advanced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techniques identified in the previous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phase. We will create a detailed plan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outlining the steps involved in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implementing the new system and ensure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that it aligns with our goals and objectives.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We will also establish benchmarks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metrics to measure the effectiveness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success of the new system.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1554B9DF-0E83-E105-FF7D-F8E0655E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80" y="925501"/>
            <a:ext cx="4425632" cy="44256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8803" y="339162"/>
            <a:ext cx="5049794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iMPleMenTaTion and TesTinG: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8803" y="1192157"/>
            <a:ext cx="5034069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Once the system has been designed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developed, we will move on to 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8803" y="1801757"/>
            <a:ext cx="5527337" cy="394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implementation and testing phase. During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this phase, we will deploy the system in a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live environment and test its performance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under real-world conditions. We will also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conduct extensive testing to ensure that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system is accurate, reliable, and robust.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This testing will involve using a variety of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data sets and performance metrics 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evaluate the system's performance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identify areas for improvement. We will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work closely with the client to ensure that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the system meets their requirements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expectations.</a:t>
            </a: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236A2B62-E2C2-974B-8B02-095FCB701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4" y="554884"/>
            <a:ext cx="5181600" cy="518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3064" y="297581"/>
            <a:ext cx="2821086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docuMenTaTion: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443" y="1029127"/>
            <a:ext cx="3796536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In this phase, we will create 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443" y="1333927"/>
            <a:ext cx="5431537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comprehensive document outlining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complete steps taken to put our design into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innovation and solve the problem.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443" y="2375327"/>
            <a:ext cx="5183884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This documentation will include detailed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descriptions of the system's components,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algorithms, and performance metrics.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6443" y="3416727"/>
            <a:ext cx="5421927" cy="2120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We will also provide user manuals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technical documentation to help the client</a:t>
            </a:r>
          </a:p>
          <a:p>
            <a:pPr marL="0" marR="0">
              <a:lnSpc>
                <a:spcPts val="2000"/>
              </a:lnSpc>
              <a:spcBef>
                <a:spcPts val="399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understand how to use and maintain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system. This documentation will be critical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for future maintenance and upgrades to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system. This document will be shared for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assessment.</a:t>
            </a:r>
          </a:p>
        </p:txBody>
      </p:sp>
      <p:pic>
        <p:nvPicPr>
          <p:cNvPr id="2" name="Content Placeholder 9">
            <a:extLst>
              <a:ext uri="{FF2B5EF4-FFF2-40B4-BE49-F238E27FC236}">
                <a16:creationId xmlns:a16="http://schemas.microsoft.com/office/drawing/2014/main" id="{631EDE92-A956-F127-5D33-B3FD7A74D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0" y="929640"/>
            <a:ext cx="4488182" cy="44881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643" y="202002"/>
            <a:ext cx="2264357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assessMenT: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443" y="940227"/>
            <a:ext cx="5625647" cy="212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After completing the implementation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testing phase, we will create a detailed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document outlining the complete steps taken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to put our design into innovation and solve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the problem. This document will include a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summary of the problem statement, research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and analysis conducted, design and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443" y="3073827"/>
            <a:ext cx="5256101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development process, and implementation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and testing results.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443" y="3810426"/>
            <a:ext cx="5298829" cy="181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The document will also include an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assessment of the effectiveness of our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solution, including any limitations or areas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for improvement. We will present this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document to the stakeholders for their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review and feedback.</a:t>
            </a: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781029D1-E8C6-F235-058A-5C6298D94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777240"/>
            <a:ext cx="4829492" cy="4829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</TotalTime>
  <Words>913</Words>
  <Application>Microsoft Office PowerPoint</Application>
  <PresentationFormat>Widescreen</PresentationFormat>
  <Paragraphs>133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SWMLFN+BellMT</vt:lpstr>
      <vt:lpstr>Aharoni</vt:lpstr>
      <vt:lpstr>Algerian</vt:lpstr>
      <vt:lpstr>Wingdings 2</vt:lpstr>
      <vt:lpstr>Batang</vt:lpstr>
      <vt:lpstr>TNAKOW+BellMTBold</vt:lpstr>
      <vt:lpstr>Calibri</vt:lpstr>
      <vt:lpstr>Calisto MT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Rithik</dc:creator>
  <cp:lastModifiedBy>vignesh waran</cp:lastModifiedBy>
  <cp:revision>6</cp:revision>
  <dcterms:modified xsi:type="dcterms:W3CDTF">2023-10-11T13:06:16Z</dcterms:modified>
</cp:coreProperties>
</file>